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57" r:id="rId3"/>
    <p:sldId id="262" r:id="rId4"/>
    <p:sldId id="260" r:id="rId5"/>
    <p:sldId id="261" r:id="rId6"/>
    <p:sldId id="258" r:id="rId7"/>
    <p:sldId id="259" r:id="rId8"/>
    <p:sldId id="263" r:id="rId9"/>
    <p:sldId id="264" r:id="rId10"/>
    <p:sldId id="265" r:id="rId11"/>
    <p:sldId id="266" r:id="rId12"/>
    <p:sldId id="267" r:id="rId13"/>
    <p:sldId id="275" r:id="rId14"/>
    <p:sldId id="276" r:id="rId15"/>
    <p:sldId id="269" r:id="rId16"/>
    <p:sldId id="270" r:id="rId17"/>
    <p:sldId id="272" r:id="rId18"/>
    <p:sldId id="273" r:id="rId19"/>
    <p:sldId id="271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6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82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40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4/11/24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4/11/24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4/11/24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2557A-7053-4340-A874-8AB926A8EDA1}" type="datetimeFigureOut">
              <a:rPr lang="en-US" smtClean="0"/>
              <a:pPr/>
              <a:t>4/11/24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40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6648C"/>
                </a:solidFill>
                <a:latin typeface="Adobe Caslon Semibold" charset="0"/>
                <a:ea typeface="Adobe Caslon Semibold" charset="0"/>
                <a:cs typeface="Adobe Caslon Semibold" charset="0"/>
              </a:rPr>
              <a:t>To Labor or Not to Labor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This is the question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9" y="4962420"/>
            <a:ext cx="12206977" cy="1896322"/>
          </a:xfrm>
          <a:prstGeom prst="rect">
            <a:avLst/>
          </a:prstGeom>
        </p:spPr>
      </p:pic>
      <p:pic>
        <p:nvPicPr>
          <p:cNvPr id="6" name="SDM 1">
            <a:hlinkClick r:id="" action="ppaction://media"/>
            <a:extLst>
              <a:ext uri="{FF2B5EF4-FFF2-40B4-BE49-F238E27FC236}">
                <a16:creationId xmlns:a16="http://schemas.microsoft.com/office/drawing/2014/main" id="{2A56E042-291C-824E-B77A-A43D24E5A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780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9" y="5619964"/>
            <a:ext cx="12206977" cy="1238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6648C"/>
                </a:solidFill>
                <a:latin typeface="Adobe Caslon Semibold" charset="0"/>
                <a:ea typeface="Adobe Caslon Semibold" charset="0"/>
                <a:cs typeface="Adobe Caslon Semibold" charset="0"/>
              </a:rPr>
              <a:t>Risks with repeat c/section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007903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Infection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Need for blood transfusion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Complications from anesthetic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Blood clots in leg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Very rare increased risk of death for mother (c/section death rate 1/10,000 and vaginal birth rate is .2/10,000)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For baby higher risk of breathing difficulties needing short stay in nursery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Higher risk of placenta issues in next pregnancies</a:t>
            </a:r>
          </a:p>
        </p:txBody>
      </p:sp>
      <p:pic>
        <p:nvPicPr>
          <p:cNvPr id="4" name="SDM 10">
            <a:hlinkClick r:id="" action="ppaction://media"/>
            <a:extLst>
              <a:ext uri="{FF2B5EF4-FFF2-40B4-BE49-F238E27FC236}">
                <a16:creationId xmlns:a16="http://schemas.microsoft.com/office/drawing/2014/main" id="{C8D380D1-47E6-7443-B117-AE160FBEB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8" y="-8843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9" y="5619964"/>
            <a:ext cx="12206977" cy="1238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6648C"/>
                </a:solidFill>
                <a:latin typeface="Adobe Caslon Semibold" charset="0"/>
                <a:ea typeface="Adobe Caslon Semibold" charset="0"/>
                <a:cs typeface="Adobe Caslon Semibold" charset="0"/>
              </a:rPr>
              <a:t>Risk with TOLAC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Risk of scar rupture-1/200 TOLAC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61" y="2523115"/>
            <a:ext cx="8449276" cy="3096849"/>
          </a:xfrm>
          <a:prstGeom prst="rect">
            <a:avLst/>
          </a:prstGeom>
        </p:spPr>
      </p:pic>
      <p:pic>
        <p:nvPicPr>
          <p:cNvPr id="4" name="SDM 11">
            <a:hlinkClick r:id="" action="ppaction://media"/>
            <a:extLst>
              <a:ext uri="{FF2B5EF4-FFF2-40B4-BE49-F238E27FC236}">
                <a16:creationId xmlns:a16="http://schemas.microsoft.com/office/drawing/2014/main" id="{D833421F-CFFF-B646-A79A-7E1C1E0FC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89" y="-6301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6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9" y="5619964"/>
            <a:ext cx="12206977" cy="1238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6648C"/>
                </a:solidFill>
                <a:latin typeface="Adobe Caslon Semibold" charset="0"/>
                <a:ea typeface="Adobe Caslon Semibold" charset="0"/>
                <a:cs typeface="Adobe Caslon Semibold" charset="0"/>
              </a:rPr>
              <a:t>Risk with TOLAC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Risk of uterine rupture goes up slightly if labor is induced with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pitocin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. However,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pitocin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 to help contractions during labor does not increase the risk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Uterine rupture requires emergency surgery to repair the uterus. Most babies and mothers make a full recovery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On rare occasions, uterine rupture can cause serious complications for mother and/or baby. There is a very small increased risk of brain damage or death of the baby and a very small increased risk of hysterectomy for the mother</a:t>
            </a:r>
          </a:p>
        </p:txBody>
      </p:sp>
      <p:pic>
        <p:nvPicPr>
          <p:cNvPr id="5" name="SDM 12">
            <a:hlinkClick r:id="" action="ppaction://media"/>
            <a:extLst>
              <a:ext uri="{FF2B5EF4-FFF2-40B4-BE49-F238E27FC236}">
                <a16:creationId xmlns:a16="http://schemas.microsoft.com/office/drawing/2014/main" id="{7C36DF4B-BE61-3D43-8A93-DD5BFA66D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" y="-8843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0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6648C"/>
                </a:solidFill>
                <a:latin typeface="Adobe Caslon Semibold" charset="0"/>
                <a:ea typeface="Adobe Caslon Semibold" charset="0"/>
                <a:cs typeface="Adobe Caslon Semibold" charset="0"/>
              </a:rPr>
              <a:t>In Labor</a:t>
            </a:r>
            <a:r>
              <a:rPr lang="mr-IN" b="1" dirty="0">
                <a:solidFill>
                  <a:srgbClr val="A6648C"/>
                </a:solidFill>
                <a:latin typeface="Adobe Caslon Semibold" charset="0"/>
                <a:ea typeface="Adobe Caslon Semibold" charset="0"/>
                <a:cs typeface="Adobe Caslon Semibold" charset="0"/>
              </a:rPr>
              <a:t>…</a:t>
            </a:r>
            <a:r>
              <a:rPr lang="en-US" b="1" dirty="0">
                <a:solidFill>
                  <a:srgbClr val="A6648C"/>
                </a:solidFill>
                <a:latin typeface="Adobe Caslon Semibold" charset="0"/>
                <a:ea typeface="Adobe Caslon Semibold" charset="0"/>
                <a:cs typeface="Adobe Caslon Semibold" charset="0"/>
              </a:rPr>
              <a:t>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IV access (heplock is okay)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Continuous monitoring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More conservative action for concerning fetal heart tracing</a:t>
            </a:r>
          </a:p>
          <a:p>
            <a:endParaRPr lang="en-US" dirty="0">
              <a:solidFill>
                <a:schemeClr val="accent3">
                  <a:lumMod val="50000"/>
                </a:schemeClr>
              </a:solidFill>
              <a:latin typeface="Adobe Caslon" charset="0"/>
              <a:ea typeface="Adobe Caslon" charset="0"/>
              <a:cs typeface="Adobe Caslo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9" y="4962420"/>
            <a:ext cx="12206977" cy="1896322"/>
          </a:xfrm>
          <a:prstGeom prst="rect">
            <a:avLst/>
          </a:prstGeom>
        </p:spPr>
      </p:pic>
      <p:pic>
        <p:nvPicPr>
          <p:cNvPr id="5" name="SDM 13">
            <a:hlinkClick r:id="" action="ppaction://media"/>
            <a:extLst>
              <a:ext uri="{FF2B5EF4-FFF2-40B4-BE49-F238E27FC236}">
                <a16:creationId xmlns:a16="http://schemas.microsoft.com/office/drawing/2014/main" id="{86DD991D-E3AC-5A4B-89BC-136DCEA0F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89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6648C"/>
                </a:solidFill>
                <a:latin typeface="Adobe Caslon Semibold" charset="0"/>
                <a:ea typeface="Adobe Caslon Semibold" charset="0"/>
                <a:cs typeface="Adobe Caslon Semibold" charset="0"/>
              </a:rPr>
              <a:t>What if I go into labor before scheduled c/section?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298987" cy="4351338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About 30% of women who have planned a c/section will go into labor prior to the surgery. While most women will still proceed to a c/section, some may choose to proceed with attempted vaginal birth if their labor is progressing normally.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9" y="4962420"/>
            <a:ext cx="12206977" cy="1896322"/>
          </a:xfrm>
          <a:prstGeom prst="rect">
            <a:avLst/>
          </a:prstGeom>
        </p:spPr>
      </p:pic>
      <p:pic>
        <p:nvPicPr>
          <p:cNvPr id="5" name="SDM 14">
            <a:hlinkClick r:id="" action="ppaction://media"/>
            <a:extLst>
              <a:ext uri="{FF2B5EF4-FFF2-40B4-BE49-F238E27FC236}">
                <a16:creationId xmlns:a16="http://schemas.microsoft.com/office/drawing/2014/main" id="{05FCADFD-3176-4D48-BE55-52F90397D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3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9" y="5619964"/>
            <a:ext cx="12206977" cy="1238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6648C"/>
                </a:solidFill>
                <a:latin typeface="Adobe Caslon Semibold" charset="0"/>
                <a:ea typeface="Adobe Caslon Semibold" charset="0"/>
                <a:cs typeface="Adobe Caslon Semibold" charset="0"/>
              </a:rPr>
              <a:t>How do I compare risks?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373" y="1825625"/>
            <a:ext cx="9099253" cy="4351338"/>
          </a:xfrm>
        </p:spPr>
      </p:pic>
      <p:pic>
        <p:nvPicPr>
          <p:cNvPr id="3" name="SDM 15">
            <a:hlinkClick r:id="" action="ppaction://media"/>
            <a:extLst>
              <a:ext uri="{FF2B5EF4-FFF2-40B4-BE49-F238E27FC236}">
                <a16:creationId xmlns:a16="http://schemas.microsoft.com/office/drawing/2014/main" id="{93E6AE80-499F-3E42-A3B2-5E15DCA71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89" y="-9020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9" y="5619964"/>
            <a:ext cx="12206977" cy="1238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0"/>
            <a:ext cx="5763898" cy="6858000"/>
          </a:xfrm>
          <a:prstGeom prst="rect">
            <a:avLst/>
          </a:prstGeom>
        </p:spPr>
      </p:pic>
      <p:pic>
        <p:nvPicPr>
          <p:cNvPr id="2" name="SDM 16">
            <a:hlinkClick r:id="" action="ppaction://media"/>
            <a:extLst>
              <a:ext uri="{FF2B5EF4-FFF2-40B4-BE49-F238E27FC236}">
                <a16:creationId xmlns:a16="http://schemas.microsoft.com/office/drawing/2014/main" id="{BAEE4B3A-BE6E-804E-BDDE-A5DAE03AF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9" y="5619964"/>
            <a:ext cx="12206977" cy="1238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4630615" cy="6858000"/>
          </a:xfrm>
          <a:prstGeom prst="rect">
            <a:avLst/>
          </a:prstGeom>
        </p:spPr>
      </p:pic>
      <p:pic>
        <p:nvPicPr>
          <p:cNvPr id="2" name="SDM 17">
            <a:hlinkClick r:id="" action="ppaction://media"/>
            <a:extLst>
              <a:ext uri="{FF2B5EF4-FFF2-40B4-BE49-F238E27FC236}">
                <a16:creationId xmlns:a16="http://schemas.microsoft.com/office/drawing/2014/main" id="{B5147E13-C6F3-1A4D-BB24-1A6D517CA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5073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9" y="5619964"/>
            <a:ext cx="12206977" cy="1238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0"/>
            <a:ext cx="4691696" cy="6858000"/>
          </a:xfrm>
          <a:prstGeom prst="rect">
            <a:avLst/>
          </a:prstGeom>
        </p:spPr>
      </p:pic>
      <p:pic>
        <p:nvPicPr>
          <p:cNvPr id="2" name="SDM 18">
            <a:hlinkClick r:id="" action="ppaction://media"/>
            <a:extLst>
              <a:ext uri="{FF2B5EF4-FFF2-40B4-BE49-F238E27FC236}">
                <a16:creationId xmlns:a16="http://schemas.microsoft.com/office/drawing/2014/main" id="{DD7AC5BE-69AE-B045-9EB9-6A93205A7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92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6648C"/>
                </a:solidFill>
                <a:latin typeface="Adobe Caslon Semibold" charset="0"/>
                <a:ea typeface="Adobe Caslon Semibold" charset="0"/>
                <a:cs typeface="Adobe Caslon Semibold" charset="0"/>
              </a:rPr>
              <a:t>How to Decide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Take worksheet given here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Fill out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Take to your provider and discuss </a:t>
            </a:r>
            <a:r>
              <a:rPr lang="en-US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your preferences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9" y="4962420"/>
            <a:ext cx="12206977" cy="1896322"/>
          </a:xfrm>
          <a:prstGeom prst="rect">
            <a:avLst/>
          </a:prstGeom>
        </p:spPr>
      </p:pic>
      <p:pic>
        <p:nvPicPr>
          <p:cNvPr id="5" name="SDM 19">
            <a:hlinkClick r:id="" action="ppaction://media"/>
            <a:extLst>
              <a:ext uri="{FF2B5EF4-FFF2-40B4-BE49-F238E27FC236}">
                <a16:creationId xmlns:a16="http://schemas.microsoft.com/office/drawing/2014/main" id="{285E3E12-31B6-7549-A3D6-EDBE20B53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" y="-9181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0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6648C"/>
                </a:solidFill>
                <a:latin typeface="Adobe Caslon Semibold" charset="0"/>
                <a:ea typeface="Adobe Caslon Semibold" charset="0"/>
                <a:cs typeface="Adobe Caslon Semibold" charset="0"/>
              </a:rPr>
              <a:t>Candidacy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1 previous c/section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No history of significant uterine surgery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No anatomic or medical reason ruling labor out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9" y="4962420"/>
            <a:ext cx="12206977" cy="1896322"/>
          </a:xfrm>
          <a:prstGeom prst="rect">
            <a:avLst/>
          </a:prstGeom>
        </p:spPr>
      </p:pic>
      <p:pic>
        <p:nvPicPr>
          <p:cNvPr id="4" name="SDM 2">
            <a:hlinkClick r:id="" action="ppaction://media"/>
            <a:extLst>
              <a:ext uri="{FF2B5EF4-FFF2-40B4-BE49-F238E27FC236}">
                <a16:creationId xmlns:a16="http://schemas.microsoft.com/office/drawing/2014/main" id="{BC420FAD-68CF-7D40-9DA4-4AF8A9394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89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5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9" y="5619964"/>
            <a:ext cx="12206977" cy="1238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0" y="0"/>
            <a:ext cx="4882469" cy="6858000"/>
          </a:xfrm>
          <a:prstGeom prst="rect">
            <a:avLst/>
          </a:prstGeom>
        </p:spPr>
      </p:pic>
      <p:pic>
        <p:nvPicPr>
          <p:cNvPr id="2" name="SDM 20">
            <a:hlinkClick r:id="" action="ppaction://media"/>
            <a:extLst>
              <a:ext uri="{FF2B5EF4-FFF2-40B4-BE49-F238E27FC236}">
                <a16:creationId xmlns:a16="http://schemas.microsoft.com/office/drawing/2014/main" id="{8AB3D995-FFDC-054D-9FCE-234989093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6648C"/>
                </a:solidFill>
                <a:latin typeface="Adobe Caslon Semibold" charset="0"/>
                <a:ea typeface="Adobe Caslon Semibold" charset="0"/>
                <a:cs typeface="Adobe Caslon Semibold" charset="0"/>
              </a:rPr>
              <a:t>Alphabet Soup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TOLAC: Trial of Labor after Caesarean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VBAC: Vaginal Birth after Caesarean</a:t>
            </a:r>
          </a:p>
          <a:p>
            <a:endParaRPr lang="en-US" dirty="0">
              <a:solidFill>
                <a:schemeClr val="accent3">
                  <a:lumMod val="50000"/>
                </a:schemeClr>
              </a:solidFill>
              <a:latin typeface="Adobe Caslon" charset="0"/>
              <a:ea typeface="Adobe Caslon" charset="0"/>
              <a:cs typeface="Adobe Caslo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9" y="4962420"/>
            <a:ext cx="12206977" cy="1896322"/>
          </a:xfrm>
          <a:prstGeom prst="rect">
            <a:avLst/>
          </a:prstGeom>
        </p:spPr>
      </p:pic>
      <p:pic>
        <p:nvPicPr>
          <p:cNvPr id="5" name="SDM 3">
            <a:hlinkClick r:id="" action="ppaction://media"/>
            <a:extLst>
              <a:ext uri="{FF2B5EF4-FFF2-40B4-BE49-F238E27FC236}">
                <a16:creationId xmlns:a16="http://schemas.microsoft.com/office/drawing/2014/main" id="{3E0E3DAC-96A1-444C-AEB7-FF9F3D2FA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89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2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6648C"/>
                </a:solidFill>
                <a:latin typeface="Adobe Caslon Semibold" charset="0"/>
                <a:ea typeface="Adobe Caslon Semibold" charset="0"/>
                <a:cs typeface="Adobe Caslon Semibold" charset="0"/>
              </a:rPr>
              <a:t>Why TOLAC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Shorter hospital stay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Generally quicker recovery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Desire to experience giving birth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normallly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dobe Caslon" charset="0"/>
              <a:ea typeface="Adobe Caslon" charset="0"/>
              <a:cs typeface="Adobe Caslon" charset="0"/>
            </a:endParaRP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Avoid major abdominal surgery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9" y="4962420"/>
            <a:ext cx="12206977" cy="1896322"/>
          </a:xfrm>
          <a:prstGeom prst="rect">
            <a:avLst/>
          </a:prstGeom>
        </p:spPr>
      </p:pic>
      <p:pic>
        <p:nvPicPr>
          <p:cNvPr id="5" name="SDM 4">
            <a:hlinkClick r:id="" action="ppaction://media"/>
            <a:extLst>
              <a:ext uri="{FF2B5EF4-FFF2-40B4-BE49-F238E27FC236}">
                <a16:creationId xmlns:a16="http://schemas.microsoft.com/office/drawing/2014/main" id="{EF7B7EC9-D36C-ED41-A485-BE3282F67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" y="-6230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2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6648C"/>
                </a:solidFill>
                <a:latin typeface="Adobe Caslon Semibold" charset="0"/>
                <a:ea typeface="Adobe Caslon Semibold" charset="0"/>
                <a:cs typeface="Adobe Caslon Semibold" charset="0"/>
              </a:rPr>
              <a:t>Why Cesarean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Able to plan date and time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Able to have own provider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Comfort level with knowing what to expect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Avoid labor and risks associated with TOLAC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9" y="4962420"/>
            <a:ext cx="12206977" cy="1896322"/>
          </a:xfrm>
          <a:prstGeom prst="rect">
            <a:avLst/>
          </a:prstGeom>
        </p:spPr>
      </p:pic>
      <p:pic>
        <p:nvPicPr>
          <p:cNvPr id="5" name="SDM 5">
            <a:hlinkClick r:id="" action="ppaction://media"/>
            <a:extLst>
              <a:ext uri="{FF2B5EF4-FFF2-40B4-BE49-F238E27FC236}">
                <a16:creationId xmlns:a16="http://schemas.microsoft.com/office/drawing/2014/main" id="{9811A575-8307-504F-89EE-F933E03CE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162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6648C"/>
                </a:solidFill>
                <a:latin typeface="Adobe Caslon Semibold" charset="0"/>
                <a:ea typeface="Adobe Caslon Semibold" charset="0"/>
                <a:cs typeface="Adobe Caslon Semibold" charset="0"/>
              </a:rPr>
              <a:t>What Makes for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Reason for c/section not necessarily repeating (i.e. breech)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Under 40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yo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dobe Caslon" charset="0"/>
              <a:ea typeface="Adobe Caslon" charset="0"/>
              <a:cs typeface="Adobe Caslon" charset="0"/>
            </a:endParaRP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Spontaneous labor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Less than 40 weeks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Previous vaginal birth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Labor progresses normally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9" y="4962420"/>
            <a:ext cx="12206977" cy="1896322"/>
          </a:xfrm>
          <a:prstGeom prst="rect">
            <a:avLst/>
          </a:prstGeom>
        </p:spPr>
      </p:pic>
      <p:pic>
        <p:nvPicPr>
          <p:cNvPr id="5" name="SDM 6">
            <a:hlinkClick r:id="" action="ppaction://media"/>
            <a:extLst>
              <a:ext uri="{FF2B5EF4-FFF2-40B4-BE49-F238E27FC236}">
                <a16:creationId xmlns:a16="http://schemas.microsoft.com/office/drawing/2014/main" id="{6EBCF6E3-50D2-C34D-BE9F-43E1DB546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89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9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6648C"/>
                </a:solidFill>
                <a:latin typeface="Adobe Caslon Semibold" charset="0"/>
                <a:ea typeface="Adobe Caslon Semibold" charset="0"/>
                <a:cs typeface="Adobe Caslon Semibold" charset="0"/>
              </a:rPr>
              <a:t>What works against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Previous section for arrest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Going past your due date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If you are significantly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overwieght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dobe Caslon" charset="0"/>
              <a:ea typeface="Adobe Caslon" charset="0"/>
              <a:cs typeface="Adobe Caslon" charset="0"/>
            </a:endParaRP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If your baby is estimated to weight more than 8lbs 13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oz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 (4000gm)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Having more than 1 c/section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9" y="4962420"/>
            <a:ext cx="12206977" cy="1896322"/>
          </a:xfrm>
          <a:prstGeom prst="rect">
            <a:avLst/>
          </a:prstGeom>
        </p:spPr>
      </p:pic>
      <p:pic>
        <p:nvPicPr>
          <p:cNvPr id="5" name="SDM 7">
            <a:hlinkClick r:id="" action="ppaction://media"/>
            <a:extLst>
              <a:ext uri="{FF2B5EF4-FFF2-40B4-BE49-F238E27FC236}">
                <a16:creationId xmlns:a16="http://schemas.microsoft.com/office/drawing/2014/main" id="{7BB2B038-7826-7543-AC8B-024D12E8B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89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5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9" y="5619964"/>
            <a:ext cx="12206977" cy="1238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6648C"/>
                </a:solidFill>
                <a:latin typeface="Adobe Caslon Semibold" charset="0"/>
                <a:ea typeface="Adobe Caslon Semibold" charset="0"/>
                <a:cs typeface="Adobe Caslon Semibold" charset="0"/>
              </a:rPr>
              <a:t>VBAC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75% of women who plan a VBAC are successful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r="1041" b="2836"/>
          <a:stretch/>
        </p:blipFill>
        <p:spPr>
          <a:xfrm>
            <a:off x="2259121" y="2494527"/>
            <a:ext cx="7673758" cy="3207774"/>
          </a:xfrm>
          <a:prstGeom prst="rect">
            <a:avLst/>
          </a:prstGeom>
        </p:spPr>
      </p:pic>
      <p:pic>
        <p:nvPicPr>
          <p:cNvPr id="5" name="SDM 8">
            <a:hlinkClick r:id="" action="ppaction://media"/>
            <a:extLst>
              <a:ext uri="{FF2B5EF4-FFF2-40B4-BE49-F238E27FC236}">
                <a16:creationId xmlns:a16="http://schemas.microsoft.com/office/drawing/2014/main" id="{CCA420AB-FF73-5541-B8AC-58A56F568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89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6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6648C"/>
                </a:solidFill>
                <a:latin typeface="Adobe Caslon Semibold" charset="0"/>
                <a:ea typeface="Adobe Caslon Semibold" charset="0"/>
                <a:cs typeface="Adobe Caslon Semibold" charset="0"/>
              </a:rPr>
              <a:t>What is safest?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720227" cy="4351338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A successful VBAC is the least risk to mother and baby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An unsuccessful planned VBAC (needed a c/section) is the highest risk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dobe Caslon" charset="0"/>
                <a:ea typeface="Adobe Caslon" charset="0"/>
                <a:cs typeface="Adobe Caslon" charset="0"/>
              </a:rPr>
              <a:t>A repeat c/section is in the middle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9" y="4962420"/>
            <a:ext cx="12206977" cy="1896322"/>
          </a:xfrm>
          <a:prstGeom prst="rect">
            <a:avLst/>
          </a:prstGeom>
        </p:spPr>
      </p:pic>
      <p:pic>
        <p:nvPicPr>
          <p:cNvPr id="5" name="SDM 9">
            <a:hlinkClick r:id="" action="ppaction://media"/>
            <a:extLst>
              <a:ext uri="{FF2B5EF4-FFF2-40B4-BE49-F238E27FC236}">
                <a16:creationId xmlns:a16="http://schemas.microsoft.com/office/drawing/2014/main" id="{B88F26F1-106A-AF45-8DF7-F01BB83C4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89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2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1961</TotalTime>
  <Words>479</Words>
  <Application>Microsoft Macintosh PowerPoint</Application>
  <PresentationFormat>Widescreen</PresentationFormat>
  <Paragraphs>63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Adobe Caslon</vt:lpstr>
      <vt:lpstr>Adobe Caslon Semibold</vt:lpstr>
      <vt:lpstr>Arial</vt:lpstr>
      <vt:lpstr>Calibri</vt:lpstr>
      <vt:lpstr>Calibri Light</vt:lpstr>
      <vt:lpstr>Office Theme</vt:lpstr>
      <vt:lpstr>To Labor or Not to Labor</vt:lpstr>
      <vt:lpstr>Candidacy</vt:lpstr>
      <vt:lpstr>Alphabet Soup</vt:lpstr>
      <vt:lpstr>Why TOLAC</vt:lpstr>
      <vt:lpstr>Why Cesarean</vt:lpstr>
      <vt:lpstr>What Makes for success</vt:lpstr>
      <vt:lpstr>What works against</vt:lpstr>
      <vt:lpstr>VBAC success</vt:lpstr>
      <vt:lpstr>What is safest?</vt:lpstr>
      <vt:lpstr>Risks with repeat c/section</vt:lpstr>
      <vt:lpstr>Risk with TOLAC</vt:lpstr>
      <vt:lpstr>Risk with TOLAC</vt:lpstr>
      <vt:lpstr>In Labor…..</vt:lpstr>
      <vt:lpstr>What if I go into labor before scheduled c/section?</vt:lpstr>
      <vt:lpstr>How do I compare risks?</vt:lpstr>
      <vt:lpstr>PowerPoint Presentation</vt:lpstr>
      <vt:lpstr>PowerPoint Presentation</vt:lpstr>
      <vt:lpstr>PowerPoint Presentation</vt:lpstr>
      <vt:lpstr>How to Decide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Labor or Not to Labor</dc:title>
  <dc:creator>Dawn Russell</dc:creator>
  <cp:lastModifiedBy>Dawn Russell</cp:lastModifiedBy>
  <cp:revision>15</cp:revision>
  <dcterms:created xsi:type="dcterms:W3CDTF">2017-01-30T16:41:59Z</dcterms:created>
  <dcterms:modified xsi:type="dcterms:W3CDTF">2024-04-11T13:19:55Z</dcterms:modified>
</cp:coreProperties>
</file>